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685800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32" roundtripDataSignature="AMtx7mgS2iTfHjJk8YnH2RUHcDMUOGsL5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2BFF677-6473-4F8E-8A67-C10F8AA77DB3}">
  <a:tblStyle styleId="{72BFF677-6473-4F8E-8A67-C10F8AA77DB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24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32" Type="http://customschemas.google.com/relationships/presentationmetadata" Target="meta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/>
          <p:nvPr>
            <p:ph idx="2" type="sldImg"/>
          </p:nvPr>
        </p:nvSpPr>
        <p:spPr>
          <a:xfrm>
            <a:off x="857250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0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1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2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3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4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5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6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7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8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9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2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0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1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2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3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4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7" name="Google Shape;237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5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3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4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5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6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7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8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9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7"/>
          <p:cNvSpPr txBox="1"/>
          <p:nvPr>
            <p:ph type="ctrTitle"/>
          </p:nvPr>
        </p:nvSpPr>
        <p:spPr>
          <a:xfrm>
            <a:off x="1285875" y="1122363"/>
            <a:ext cx="771525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7"/>
          <p:cNvSpPr txBox="1"/>
          <p:nvPr>
            <p:ph idx="1" type="subTitle"/>
          </p:nvPr>
        </p:nvSpPr>
        <p:spPr>
          <a:xfrm>
            <a:off x="1285875" y="3602038"/>
            <a:ext cx="771525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lvl="2" algn="ctr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/>
            </a:lvl4pPr>
            <a:lvl5pPr lvl="4" algn="ctr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6"/>
          <p:cNvSpPr txBox="1"/>
          <p:nvPr>
            <p:ph type="title"/>
          </p:nvPr>
        </p:nvSpPr>
        <p:spPr>
          <a:xfrm>
            <a:off x="708025" y="457200"/>
            <a:ext cx="3317875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6"/>
          <p:cNvSpPr txBox="1"/>
          <p:nvPr>
            <p:ph idx="1" type="body"/>
          </p:nvPr>
        </p:nvSpPr>
        <p:spPr>
          <a:xfrm>
            <a:off x="4373563" y="987425"/>
            <a:ext cx="52070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381000" lvl="0" marL="457200" algn="l">
              <a:spcBef>
                <a:spcPts val="640"/>
              </a:spcBef>
              <a:spcAft>
                <a:spcPts val="0"/>
              </a:spcAft>
              <a:buSzPts val="2400"/>
              <a:buChar char="●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44" name="Google Shape;44;p36"/>
          <p:cNvSpPr txBox="1"/>
          <p:nvPr>
            <p:ph idx="2" type="body"/>
          </p:nvPr>
        </p:nvSpPr>
        <p:spPr>
          <a:xfrm>
            <a:off x="708025" y="2057400"/>
            <a:ext cx="331787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Font typeface="Arial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Font typeface="Arial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7"/>
          <p:cNvSpPr txBox="1"/>
          <p:nvPr>
            <p:ph type="title"/>
          </p:nvPr>
        </p:nvSpPr>
        <p:spPr>
          <a:xfrm>
            <a:off x="708025" y="457200"/>
            <a:ext cx="3317875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7"/>
          <p:cNvSpPr/>
          <p:nvPr>
            <p:ph idx="2" type="pic"/>
          </p:nvPr>
        </p:nvSpPr>
        <p:spPr>
          <a:xfrm>
            <a:off x="4373563" y="987425"/>
            <a:ext cx="52070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8" name="Google Shape;48;p37"/>
          <p:cNvSpPr txBox="1"/>
          <p:nvPr>
            <p:ph idx="1" type="body"/>
          </p:nvPr>
        </p:nvSpPr>
        <p:spPr>
          <a:xfrm>
            <a:off x="708025" y="2057400"/>
            <a:ext cx="331787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Font typeface="Arial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Font typeface="Arial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8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8"/>
          <p:cNvSpPr txBox="1"/>
          <p:nvPr>
            <p:ph idx="1" type="body"/>
          </p:nvPr>
        </p:nvSpPr>
        <p:spPr>
          <a:xfrm rot="5400000">
            <a:off x="30861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314325" lvl="0" marL="457200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9"/>
          <p:cNvSpPr txBox="1"/>
          <p:nvPr>
            <p:ph type="title"/>
          </p:nvPr>
        </p:nvSpPr>
        <p:spPr>
          <a:xfrm rot="5400000">
            <a:off x="53149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9"/>
          <p:cNvSpPr txBox="1"/>
          <p:nvPr>
            <p:ph idx="1" type="body"/>
          </p:nvPr>
        </p:nvSpPr>
        <p:spPr>
          <a:xfrm rot="5400000">
            <a:off x="13525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314325" lvl="0" marL="457200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8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8"/>
          <p:cNvSpPr txBox="1"/>
          <p:nvPr>
            <p:ph idx="1" type="body"/>
          </p:nvPr>
        </p:nvSpPr>
        <p:spPr>
          <a:xfrm>
            <a:off x="12573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314325" lvl="0" marL="457200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9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Text, and Content" type="txAndObj">
  <p:cSld name="TEXT_AND_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0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0"/>
          <p:cNvSpPr txBox="1"/>
          <p:nvPr>
            <p:ph idx="1" type="body"/>
          </p:nvPr>
        </p:nvSpPr>
        <p:spPr>
          <a:xfrm>
            <a:off x="12573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314325" lvl="0" marL="457200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0"/>
          <p:cNvSpPr txBox="1"/>
          <p:nvPr>
            <p:ph idx="2" type="body"/>
          </p:nvPr>
        </p:nvSpPr>
        <p:spPr>
          <a:xfrm>
            <a:off x="52197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314325" lvl="0" marL="457200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able" type="tbl">
  <p:cSld name="TAB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1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l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3"/>
          <p:cNvSpPr txBox="1"/>
          <p:nvPr>
            <p:ph type="title"/>
          </p:nvPr>
        </p:nvSpPr>
        <p:spPr>
          <a:xfrm>
            <a:off x="701675" y="1709738"/>
            <a:ext cx="8872538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3"/>
          <p:cNvSpPr txBox="1"/>
          <p:nvPr>
            <p:ph idx="1" type="body"/>
          </p:nvPr>
        </p:nvSpPr>
        <p:spPr>
          <a:xfrm>
            <a:off x="701675" y="4589463"/>
            <a:ext cx="8872538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800"/>
              <a:buNone/>
              <a:defRPr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4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4"/>
          <p:cNvSpPr txBox="1"/>
          <p:nvPr>
            <p:ph idx="1" type="body"/>
          </p:nvPr>
        </p:nvSpPr>
        <p:spPr>
          <a:xfrm>
            <a:off x="12573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314325" lvl="0" marL="457200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34"/>
          <p:cNvSpPr txBox="1"/>
          <p:nvPr>
            <p:ph idx="2" type="body"/>
          </p:nvPr>
        </p:nvSpPr>
        <p:spPr>
          <a:xfrm>
            <a:off x="52197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314325" lvl="0" marL="457200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5"/>
          <p:cNvSpPr txBox="1"/>
          <p:nvPr>
            <p:ph type="title"/>
          </p:nvPr>
        </p:nvSpPr>
        <p:spPr>
          <a:xfrm>
            <a:off x="708025" y="365125"/>
            <a:ext cx="887253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35"/>
          <p:cNvSpPr txBox="1"/>
          <p:nvPr>
            <p:ph idx="1" type="body"/>
          </p:nvPr>
        </p:nvSpPr>
        <p:spPr>
          <a:xfrm>
            <a:off x="708025" y="1681163"/>
            <a:ext cx="4352925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4450" lIns="90475" spcFirstLastPara="1" rIns="90475" wrap="square" tIns="4445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8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8" name="Google Shape;38;p35"/>
          <p:cNvSpPr txBox="1"/>
          <p:nvPr>
            <p:ph idx="2" type="body"/>
          </p:nvPr>
        </p:nvSpPr>
        <p:spPr>
          <a:xfrm>
            <a:off x="708025" y="2505075"/>
            <a:ext cx="4352925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314325" lvl="0" marL="457200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35"/>
          <p:cNvSpPr txBox="1"/>
          <p:nvPr>
            <p:ph idx="3" type="body"/>
          </p:nvPr>
        </p:nvSpPr>
        <p:spPr>
          <a:xfrm>
            <a:off x="5208588" y="1681163"/>
            <a:ext cx="4371975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4450" lIns="90475" spcFirstLastPara="1" rIns="90475" wrap="square" tIns="4445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8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35"/>
          <p:cNvSpPr txBox="1"/>
          <p:nvPr>
            <p:ph idx="4" type="body"/>
          </p:nvPr>
        </p:nvSpPr>
        <p:spPr>
          <a:xfrm>
            <a:off x="5208588" y="2505075"/>
            <a:ext cx="4371975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314325" lvl="0" marL="457200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wipe dir="l"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2"/>
            </a:gs>
            <a:gs pos="50000">
              <a:srgbClr val="05133A"/>
            </a:gs>
            <a:gs pos="100000">
              <a:schemeClr val="dk2"/>
            </a:gs>
          </a:gsLst>
          <a:lin ang="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26"/>
          <p:cNvGrpSpPr/>
          <p:nvPr/>
        </p:nvGrpSpPr>
        <p:grpSpPr>
          <a:xfrm>
            <a:off x="120650" y="107950"/>
            <a:ext cx="10045700" cy="6642100"/>
            <a:chOff x="76" y="68"/>
            <a:chExt cx="6328" cy="4184"/>
          </a:xfrm>
        </p:grpSpPr>
        <p:sp>
          <p:nvSpPr>
            <p:cNvPr id="7" name="Google Shape;7;p26"/>
            <p:cNvSpPr/>
            <p:nvPr/>
          </p:nvSpPr>
          <p:spPr>
            <a:xfrm>
              <a:off x="76" y="68"/>
              <a:ext cx="6328" cy="4184"/>
            </a:xfrm>
            <a:prstGeom prst="rect">
              <a:avLst/>
            </a:prstGeom>
            <a:gradFill>
              <a:gsLst>
                <a:gs pos="0">
                  <a:srgbClr val="7B7D8E"/>
                </a:gs>
                <a:gs pos="50000">
                  <a:srgbClr val="081D58"/>
                </a:gs>
                <a:gs pos="100000">
                  <a:srgbClr val="7B7D8E"/>
                </a:gs>
              </a:gsLst>
              <a:lin ang="5400000" scaled="0"/>
            </a:gradFill>
            <a:ln cap="flat" cmpd="sng" w="12700">
              <a:solidFill>
                <a:schemeClr val="folHlink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aseline="-25000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8;p26"/>
            <p:cNvSpPr/>
            <p:nvPr/>
          </p:nvSpPr>
          <p:spPr>
            <a:xfrm>
              <a:off x="169" y="140"/>
              <a:ext cx="6154" cy="4036"/>
            </a:xfrm>
            <a:prstGeom prst="rect">
              <a:avLst/>
            </a:prstGeom>
            <a:gradFill>
              <a:gsLst>
                <a:gs pos="0">
                  <a:srgbClr val="081D58"/>
                </a:gs>
                <a:gs pos="50000">
                  <a:srgbClr val="9394A1"/>
                </a:gs>
                <a:gs pos="100000">
                  <a:srgbClr val="081D58"/>
                </a:gs>
              </a:gsLst>
              <a:lin ang="5400000" scaled="0"/>
            </a:gradFill>
            <a:ln cap="flat" cmpd="sng" w="12700">
              <a:solidFill>
                <a:schemeClr val="folHlink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aseline="-25000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9;p26"/>
            <p:cNvSpPr/>
            <p:nvPr/>
          </p:nvSpPr>
          <p:spPr>
            <a:xfrm>
              <a:off x="214" y="188"/>
              <a:ext cx="6051" cy="3944"/>
            </a:xfrm>
            <a:prstGeom prst="rect">
              <a:avLst/>
            </a:prstGeom>
            <a:gradFill>
              <a:gsLst>
                <a:gs pos="0">
                  <a:srgbClr val="9394A1"/>
                </a:gs>
                <a:gs pos="50000">
                  <a:srgbClr val="081D58"/>
                </a:gs>
                <a:gs pos="100000">
                  <a:srgbClr val="9394A1"/>
                </a:gs>
              </a:gsLst>
              <a:lin ang="5400000" scaled="0"/>
            </a:gradFill>
            <a:ln cap="flat" cmpd="sng" w="12700">
              <a:solidFill>
                <a:schemeClr val="folHlink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aseline="-25000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10;p26"/>
            <p:cNvSpPr/>
            <p:nvPr/>
          </p:nvSpPr>
          <p:spPr>
            <a:xfrm>
              <a:off x="306" y="272"/>
              <a:ext cx="5869" cy="3776"/>
            </a:xfrm>
            <a:prstGeom prst="rect">
              <a:avLst/>
            </a:prstGeom>
            <a:gradFill>
              <a:gsLst>
                <a:gs pos="0">
                  <a:srgbClr val="041032"/>
                </a:gs>
                <a:gs pos="100000">
                  <a:srgbClr val="081D58"/>
                </a:gs>
              </a:gsLst>
              <a:lin ang="5400000" scaled="0"/>
            </a:gradFill>
            <a:ln cap="flat" cmpd="sng" w="12700">
              <a:solidFill>
                <a:schemeClr val="folHlink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aseline="-25000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" name="Google Shape;11;p26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" type="body"/>
          </p:nvPr>
        </p:nvSpPr>
        <p:spPr>
          <a:xfrm>
            <a:off x="12573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>
            <a:lvl1pPr indent="-3810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●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wipe dir="l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Relationship Id="rId4" Type="http://schemas.openxmlformats.org/officeDocument/2006/relationships/image" Target="../media/image4.png"/><Relationship Id="rId5" Type="http://schemas.openxmlformats.org/officeDocument/2006/relationships/image" Target="../media/image8.png"/><Relationship Id="rId6" Type="http://schemas.openxmlformats.org/officeDocument/2006/relationships/image" Target="../media/image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/>
          <p:nvPr>
            <p:ph type="ctrTitle"/>
          </p:nvPr>
        </p:nvSpPr>
        <p:spPr>
          <a:xfrm>
            <a:off x="939800" y="990600"/>
            <a:ext cx="86106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Times"/>
                <a:ea typeface="Times"/>
                <a:cs typeface="Times"/>
                <a:sym typeface="Times"/>
              </a:rPr>
              <a:t>Surgical Approach to Large Angle Strabismus </a:t>
            </a:r>
            <a:br>
              <a:rPr b="1" lang="en-US" sz="3200">
                <a:latin typeface="Times"/>
                <a:ea typeface="Times"/>
                <a:cs typeface="Times"/>
                <a:sym typeface="Times"/>
              </a:rPr>
            </a:br>
            <a:r>
              <a:rPr b="1" lang="en-US" sz="3200">
                <a:latin typeface="Times"/>
                <a:ea typeface="Times"/>
                <a:cs typeface="Times"/>
                <a:sym typeface="Times"/>
              </a:rPr>
              <a:t>Esotropia and Exotropia</a:t>
            </a:r>
            <a:br>
              <a:rPr b="1" lang="en-US" sz="3200"/>
            </a:br>
            <a:endParaRPr b="1" sz="3200">
              <a:solidFill>
                <a:schemeClr val="lt1"/>
              </a:solidFill>
            </a:endParaRPr>
          </a:p>
        </p:txBody>
      </p:sp>
      <p:sp>
        <p:nvSpPr>
          <p:cNvPr id="60" name="Google Shape;60;p1"/>
          <p:cNvSpPr txBox="1"/>
          <p:nvPr>
            <p:ph idx="1" type="subTitle"/>
          </p:nvPr>
        </p:nvSpPr>
        <p:spPr>
          <a:xfrm>
            <a:off x="762000" y="3733800"/>
            <a:ext cx="56388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"/>
                <a:ea typeface="Times"/>
                <a:cs typeface="Times"/>
                <a:sym typeface="Times"/>
              </a:rPr>
              <a:t>Monte A. Del Monte, MD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SzPts val="1350"/>
              <a:buNone/>
            </a:pPr>
            <a:r>
              <a:rPr lang="en-US" sz="1800">
                <a:latin typeface="Times"/>
                <a:ea typeface="Times"/>
                <a:cs typeface="Times"/>
                <a:sym typeface="Times"/>
              </a:rPr>
              <a:t>Skillman Professor of Pediatric Ophthalmology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SzPts val="1350"/>
              <a:buNone/>
            </a:pPr>
            <a:r>
              <a:rPr lang="en-US" sz="1800">
                <a:latin typeface="Times"/>
                <a:ea typeface="Times"/>
                <a:cs typeface="Times"/>
                <a:sym typeface="Times"/>
              </a:rPr>
              <a:t>WK Kellogg Eye Center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SzPts val="1350"/>
              <a:buNone/>
            </a:pPr>
            <a:r>
              <a:rPr lang="en-US" sz="1800">
                <a:latin typeface="Times"/>
                <a:ea typeface="Times"/>
                <a:cs typeface="Times"/>
                <a:sym typeface="Times"/>
              </a:rPr>
              <a:t>University of Michigan</a:t>
            </a:r>
            <a:endParaRPr/>
          </a:p>
          <a:p>
            <a:pPr indent="0" lvl="0" marL="0" rtl="0" algn="ctr"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61" name="Google Shape;61;p1"/>
          <p:cNvSpPr txBox="1"/>
          <p:nvPr/>
        </p:nvSpPr>
        <p:spPr>
          <a:xfrm>
            <a:off x="-431412" y="5085708"/>
            <a:ext cx="18473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583325" y="528900"/>
            <a:ext cx="7466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i="1" lang="en-US" sz="2400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75</a:t>
            </a:r>
            <a:r>
              <a:rPr baseline="30000" i="1" lang="en-US" sz="2400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</a:t>
            </a:r>
            <a:r>
              <a:rPr i="1" lang="en-US" sz="2400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New Orleans Academy of Ophthalmology meeting</a:t>
            </a:r>
            <a:endParaRPr baseline="-25000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11669" y="2895600"/>
            <a:ext cx="2628900" cy="269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0"/>
          <p:cNvSpPr txBox="1"/>
          <p:nvPr>
            <p:ph type="title"/>
          </p:nvPr>
        </p:nvSpPr>
        <p:spPr>
          <a:xfrm>
            <a:off x="1219200" y="228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Where to leave it?</a:t>
            </a:r>
            <a:endParaRPr/>
          </a:p>
        </p:txBody>
      </p:sp>
      <p:pic>
        <p:nvPicPr>
          <p:cNvPr descr="P1030457.jpg                                                   00000043TRAVEL                         00000000:" id="119" name="Google Shape;11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6800" y="1143000"/>
            <a:ext cx="8229600" cy="51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0"/>
          <p:cNvSpPr/>
          <p:nvPr/>
        </p:nvSpPr>
        <p:spPr>
          <a:xfrm>
            <a:off x="7696200" y="6400800"/>
            <a:ext cx="2127250" cy="274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-25000" lang="en-US" sz="1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Del Monte and Archer., 1993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1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FF00"/>
                </a:solidFill>
              </a:rPr>
              <a:t>CASE PRESENTATION</a:t>
            </a:r>
            <a:endParaRPr/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1066800" y="1905000"/>
            <a:ext cx="38481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2"/>
                </a:solidFill>
              </a:rPr>
              <a:t>MB</a:t>
            </a:r>
            <a:r>
              <a:rPr lang="en-US" sz="2800"/>
              <a:t>: 22 YO male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2"/>
                </a:solidFill>
              </a:rPr>
              <a:t>C/O</a:t>
            </a:r>
            <a:r>
              <a:rPr lang="en-US" sz="2800"/>
              <a:t>: ↑ LXT for 15 yrs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2"/>
                </a:solidFill>
              </a:rPr>
              <a:t>PMH</a:t>
            </a:r>
            <a:r>
              <a:rPr lang="en-US" sz="2800"/>
              <a:t>:	 Unremarkable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2"/>
                </a:solidFill>
              </a:rPr>
              <a:t>POH</a:t>
            </a:r>
            <a:r>
              <a:rPr lang="en-US" sz="2800"/>
              <a:t>: ET since 2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/>
              <a:t> EOM surgery x  2</a:t>
            </a:r>
            <a:endParaRPr/>
          </a:p>
          <a:p>
            <a:pPr indent="-342900" lvl="0" marL="342900" rtl="0" algn="l">
              <a:lnSpc>
                <a:spcPct val="6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/>
              <a:t>	?OD or OU</a:t>
            </a:r>
            <a:endParaRPr/>
          </a:p>
          <a:p>
            <a:pPr indent="-342900" lvl="0" marL="342900" rtl="0" algn="l">
              <a:lnSpc>
                <a:spcPct val="6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2"/>
                </a:solidFill>
              </a:rPr>
              <a:t>Va OD</a:t>
            </a:r>
            <a:r>
              <a:rPr lang="en-US" sz="2800"/>
              <a:t>: 20/20</a:t>
            </a:r>
            <a:endParaRPr/>
          </a:p>
          <a:p>
            <a:pPr indent="-342900" lvl="0" marL="342900" rtl="0" algn="l">
              <a:lnSpc>
                <a:spcPct val="6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2"/>
                </a:solidFill>
              </a:rPr>
              <a:t>Va OS</a:t>
            </a:r>
            <a:r>
              <a:rPr lang="en-US" sz="2800"/>
              <a:t>: 20/20</a:t>
            </a:r>
            <a:endParaRPr/>
          </a:p>
        </p:txBody>
      </p:sp>
      <p:pic>
        <p:nvPicPr>
          <p:cNvPr id="127" name="Google Shape;127;p11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7800" y="2020888"/>
            <a:ext cx="3810000" cy="403383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lide8" id="128" name="Google Shape;128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76200"/>
            <a:ext cx="10287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l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2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FF00"/>
                </a:solidFill>
              </a:rPr>
              <a:t>CASE PRESENTATION</a:t>
            </a:r>
            <a:endParaRPr/>
          </a:p>
        </p:txBody>
      </p:sp>
      <p:grpSp>
        <p:nvGrpSpPr>
          <p:cNvPr id="134" name="Google Shape;134;p12"/>
          <p:cNvGrpSpPr/>
          <p:nvPr/>
        </p:nvGrpSpPr>
        <p:grpSpPr>
          <a:xfrm>
            <a:off x="5638800" y="2133600"/>
            <a:ext cx="3276600" cy="1371600"/>
            <a:chOff x="3552" y="1344"/>
            <a:chExt cx="2064" cy="864"/>
          </a:xfrm>
        </p:grpSpPr>
        <p:grpSp>
          <p:nvGrpSpPr>
            <p:cNvPr id="135" name="Google Shape;135;p12"/>
            <p:cNvGrpSpPr/>
            <p:nvPr/>
          </p:nvGrpSpPr>
          <p:grpSpPr>
            <a:xfrm>
              <a:off x="3552" y="1344"/>
              <a:ext cx="576" cy="864"/>
              <a:chOff x="3648" y="2448"/>
              <a:chExt cx="576" cy="864"/>
            </a:xfrm>
          </p:grpSpPr>
          <p:cxnSp>
            <p:nvCxnSpPr>
              <p:cNvPr id="136" name="Google Shape;136;p12"/>
              <p:cNvCxnSpPr/>
              <p:nvPr/>
            </p:nvCxnSpPr>
            <p:spPr>
              <a:xfrm>
                <a:off x="3648" y="2448"/>
                <a:ext cx="0" cy="864"/>
              </a:xfrm>
              <a:prstGeom prst="straightConnector1">
                <a:avLst/>
              </a:prstGeom>
              <a:noFill/>
              <a:ln cap="flat" cmpd="sng" w="571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7" name="Google Shape;137;p12"/>
              <p:cNvCxnSpPr/>
              <p:nvPr/>
            </p:nvCxnSpPr>
            <p:spPr>
              <a:xfrm>
                <a:off x="4224" y="2448"/>
                <a:ext cx="0" cy="864"/>
              </a:xfrm>
              <a:prstGeom prst="straightConnector1">
                <a:avLst/>
              </a:prstGeom>
              <a:noFill/>
              <a:ln cap="flat" cmpd="sng" w="571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" name="Google Shape;138;p12"/>
              <p:cNvCxnSpPr/>
              <p:nvPr/>
            </p:nvCxnSpPr>
            <p:spPr>
              <a:xfrm>
                <a:off x="3648" y="2880"/>
                <a:ext cx="576" cy="0"/>
              </a:xfrm>
              <a:prstGeom prst="straightConnector1">
                <a:avLst/>
              </a:prstGeom>
              <a:noFill/>
              <a:ln cap="flat" cmpd="sng" w="571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39" name="Google Shape;139;p12"/>
            <p:cNvGrpSpPr/>
            <p:nvPr/>
          </p:nvGrpSpPr>
          <p:grpSpPr>
            <a:xfrm>
              <a:off x="5040" y="1344"/>
              <a:ext cx="576" cy="864"/>
              <a:chOff x="4800" y="2448"/>
              <a:chExt cx="576" cy="864"/>
            </a:xfrm>
          </p:grpSpPr>
          <p:cxnSp>
            <p:nvCxnSpPr>
              <p:cNvPr id="140" name="Google Shape;140;p12"/>
              <p:cNvCxnSpPr/>
              <p:nvPr/>
            </p:nvCxnSpPr>
            <p:spPr>
              <a:xfrm>
                <a:off x="4800" y="2448"/>
                <a:ext cx="0" cy="864"/>
              </a:xfrm>
              <a:prstGeom prst="straightConnector1">
                <a:avLst/>
              </a:prstGeom>
              <a:noFill/>
              <a:ln cap="flat" cmpd="sng" w="571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" name="Google Shape;141;p12"/>
              <p:cNvCxnSpPr/>
              <p:nvPr/>
            </p:nvCxnSpPr>
            <p:spPr>
              <a:xfrm>
                <a:off x="5376" y="2448"/>
                <a:ext cx="0" cy="864"/>
              </a:xfrm>
              <a:prstGeom prst="straightConnector1">
                <a:avLst/>
              </a:prstGeom>
              <a:noFill/>
              <a:ln cap="flat" cmpd="sng" w="571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" name="Google Shape;142;p12"/>
              <p:cNvCxnSpPr/>
              <p:nvPr/>
            </p:nvCxnSpPr>
            <p:spPr>
              <a:xfrm>
                <a:off x="4800" y="2880"/>
                <a:ext cx="576" cy="0"/>
              </a:xfrm>
              <a:prstGeom prst="straightConnector1">
                <a:avLst/>
              </a:prstGeom>
              <a:noFill/>
              <a:ln cap="flat" cmpd="sng" w="571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143" name="Google Shape;143;p12"/>
            <p:cNvSpPr txBox="1"/>
            <p:nvPr/>
          </p:nvSpPr>
          <p:spPr>
            <a:xfrm>
              <a:off x="4080" y="1632"/>
              <a:ext cx="528" cy="2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 sz="2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-1/-2</a:t>
              </a:r>
              <a:endParaRPr/>
            </a:p>
          </p:txBody>
        </p:sp>
        <p:sp>
          <p:nvSpPr>
            <p:cNvPr id="144" name="Google Shape;144;p12"/>
            <p:cNvSpPr txBox="1"/>
            <p:nvPr/>
          </p:nvSpPr>
          <p:spPr>
            <a:xfrm>
              <a:off x="4560" y="1632"/>
              <a:ext cx="528" cy="2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 sz="2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-tr/ -1</a:t>
              </a:r>
              <a:endParaRPr/>
            </a:p>
          </p:txBody>
        </p:sp>
      </p:grpSp>
      <p:sp>
        <p:nvSpPr>
          <p:cNvPr id="145" name="Google Shape;145;p12"/>
          <p:cNvSpPr txBox="1"/>
          <p:nvPr>
            <p:ph idx="1" type="body"/>
          </p:nvPr>
        </p:nvSpPr>
        <p:spPr>
          <a:xfrm>
            <a:off x="1295400" y="1981200"/>
            <a:ext cx="40386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>
                <a:solidFill>
                  <a:schemeClr val="lt2"/>
                </a:solidFill>
              </a:rPr>
              <a:t>CRNS OD</a:t>
            </a:r>
            <a:r>
              <a:rPr lang="en-US"/>
              <a:t>: -6.25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>
                <a:solidFill>
                  <a:schemeClr val="lt2"/>
                </a:solidFill>
              </a:rPr>
              <a:t>CRNS OS</a:t>
            </a:r>
            <a:r>
              <a:rPr lang="en-US"/>
              <a:t>: -8.50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>
                <a:solidFill>
                  <a:schemeClr val="lt2"/>
                </a:solidFill>
              </a:rPr>
              <a:t>EOM</a:t>
            </a:r>
            <a:r>
              <a:rPr lang="en-US"/>
              <a:t>: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6M:		65∆ XT			5∆ L🡇T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1/3M:	70∆ XT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			5∆ L🡇T</a:t>
            </a:r>
            <a:endParaRPr/>
          </a:p>
        </p:txBody>
      </p:sp>
      <p:sp>
        <p:nvSpPr>
          <p:cNvPr id="146" name="Google Shape;146;p12"/>
          <p:cNvSpPr/>
          <p:nvPr/>
        </p:nvSpPr>
        <p:spPr>
          <a:xfrm>
            <a:off x="5410200" y="4267200"/>
            <a:ext cx="4046538" cy="1416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</a:pPr>
            <a:r>
              <a:rPr lang="en-US" sz="2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PAT</a:t>
            </a: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ARC response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with diplopia at objective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angle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3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FF00"/>
                </a:solidFill>
              </a:rPr>
              <a:t>CASE PRESENTATION</a:t>
            </a:r>
            <a:endParaRPr/>
          </a:p>
        </p:txBody>
      </p:sp>
      <p:graphicFrame>
        <p:nvGraphicFramePr>
          <p:cNvPr id="152" name="Google Shape;152;p13"/>
          <p:cNvGraphicFramePr/>
          <p:nvPr/>
        </p:nvGraphicFramePr>
        <p:xfrm>
          <a:off x="5715000" y="2362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{72BFF677-6473-4F8E-8A67-C10F8AA77DB3}</a:tableStyleId>
              </a:tblPr>
              <a:tblGrid>
                <a:gridCol w="1104900"/>
                <a:gridCol w="1104900"/>
                <a:gridCol w="1104900"/>
              </a:tblGrid>
              <a:tr h="1143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b="0" i="0" sz="2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60XT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4L↓T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b="0" i="0" sz="2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55XT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5L↓T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65XT5L↓T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70XT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7L↓T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b="0" i="0" sz="2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60XT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5L↓T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b="0" i="0" sz="2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53" name="Google Shape;15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2057400"/>
            <a:ext cx="4457700" cy="381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86200" y="3459163"/>
            <a:ext cx="1492250" cy="1004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4400" y="3481388"/>
            <a:ext cx="1447800" cy="981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lide10" id="156" name="Google Shape;156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l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4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FF00"/>
                </a:solidFill>
              </a:rPr>
              <a:t>CASE PRESENTATION</a:t>
            </a:r>
            <a:endParaRPr/>
          </a:p>
        </p:txBody>
      </p:sp>
      <p:sp>
        <p:nvSpPr>
          <p:cNvPr id="162" name="Google Shape;162;p14"/>
          <p:cNvSpPr txBox="1"/>
          <p:nvPr>
            <p:ph idx="1" type="body"/>
          </p:nvPr>
        </p:nvSpPr>
        <p:spPr>
          <a:xfrm>
            <a:off x="1257300" y="1981200"/>
            <a:ext cx="81153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DX: 	Longstanding large angle consecutive 	XT with small L↓T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None/>
            </a:pPr>
            <a:r>
              <a:rPr lang="en-US"/>
              <a:t>		Strong OD preference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		↓AD duction OD &gt; OS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		ARC response on PAT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RX: ?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		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5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FF00"/>
                </a:solidFill>
              </a:rPr>
              <a:t>CASE PRESENTATION</a:t>
            </a:r>
            <a:endParaRPr/>
          </a:p>
        </p:txBody>
      </p:sp>
      <p:sp>
        <p:nvSpPr>
          <p:cNvPr id="168" name="Google Shape;168;p15"/>
          <p:cNvSpPr txBox="1"/>
          <p:nvPr>
            <p:ph idx="1" type="body"/>
          </p:nvPr>
        </p:nvSpPr>
        <p:spPr>
          <a:xfrm>
            <a:off x="800100" y="1905000"/>
            <a:ext cx="88773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RX:	FD = 1+ tight RLR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		Explore RMR (Rec 4), RLR (fresh)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		Recess RLR = 10 mm adj.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		Advance 4/ Resect 5 RMR = 9 mm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		   Infraplaced RMR/ RLR 5mm for L↓T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			(transpose 1 mm/ PD)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		Recess LLR 5 mm (insurance because adj)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6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FF00"/>
                </a:solidFill>
              </a:rPr>
              <a:t>CASE PRESENTATION</a:t>
            </a:r>
            <a:endParaRPr/>
          </a:p>
        </p:txBody>
      </p:sp>
      <p:sp>
        <p:nvSpPr>
          <p:cNvPr id="174" name="Google Shape;174;p16"/>
          <p:cNvSpPr txBox="1"/>
          <p:nvPr>
            <p:ph idx="1" type="body"/>
          </p:nvPr>
        </p:nvSpPr>
        <p:spPr>
          <a:xfrm>
            <a:off x="12573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b="1" lang="en-US"/>
              <a:t>Suture Adj: 	35 ET!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b="1" lang="en-US"/>
              <a:t>				pulled up RLR 4mm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t/>
            </a:r>
            <a:endParaRPr b="1"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b="1" lang="en-US"/>
              <a:t>				5 ET/  4 ET’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t/>
            </a:r>
            <a:endParaRPr b="1"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b="1" lang="en-US"/>
              <a:t>				Sutures tied down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7"/>
          <p:cNvSpPr txBox="1"/>
          <p:nvPr>
            <p:ph type="title"/>
          </p:nvPr>
        </p:nvSpPr>
        <p:spPr>
          <a:xfrm>
            <a:off x="12192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3 MONTH POST OP</a:t>
            </a:r>
            <a:endParaRPr/>
          </a:p>
        </p:txBody>
      </p:sp>
      <p:sp>
        <p:nvSpPr>
          <p:cNvPr id="180" name="Google Shape;180;p17"/>
          <p:cNvSpPr/>
          <p:nvPr/>
        </p:nvSpPr>
        <p:spPr>
          <a:xfrm>
            <a:off x="5280025" y="1673225"/>
            <a:ext cx="184150" cy="33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1" name="Google Shape;181;p17"/>
          <p:cNvGrpSpPr/>
          <p:nvPr/>
        </p:nvGrpSpPr>
        <p:grpSpPr>
          <a:xfrm>
            <a:off x="914400" y="4343400"/>
            <a:ext cx="4189413" cy="1241425"/>
            <a:chOff x="576" y="2832"/>
            <a:chExt cx="2639" cy="782"/>
          </a:xfrm>
        </p:grpSpPr>
        <p:grpSp>
          <p:nvGrpSpPr>
            <p:cNvPr id="182" name="Google Shape;182;p17"/>
            <p:cNvGrpSpPr/>
            <p:nvPr/>
          </p:nvGrpSpPr>
          <p:grpSpPr>
            <a:xfrm>
              <a:off x="864" y="2832"/>
              <a:ext cx="2081" cy="782"/>
              <a:chOff x="3552" y="1344"/>
              <a:chExt cx="2064" cy="864"/>
            </a:xfrm>
          </p:grpSpPr>
          <p:grpSp>
            <p:nvGrpSpPr>
              <p:cNvPr id="183" name="Google Shape;183;p17"/>
              <p:cNvGrpSpPr/>
              <p:nvPr/>
            </p:nvGrpSpPr>
            <p:grpSpPr>
              <a:xfrm>
                <a:off x="3552" y="1344"/>
                <a:ext cx="576" cy="864"/>
                <a:chOff x="3648" y="2448"/>
                <a:chExt cx="576" cy="864"/>
              </a:xfrm>
            </p:grpSpPr>
            <p:cxnSp>
              <p:nvCxnSpPr>
                <p:cNvPr id="184" name="Google Shape;184;p17"/>
                <p:cNvCxnSpPr/>
                <p:nvPr/>
              </p:nvCxnSpPr>
              <p:spPr>
                <a:xfrm>
                  <a:off x="3648" y="2448"/>
                  <a:ext cx="0" cy="864"/>
                </a:xfrm>
                <a:prstGeom prst="straightConnector1">
                  <a:avLst/>
                </a:prstGeom>
                <a:noFill/>
                <a:ln cap="flat" cmpd="sng" w="5715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5" name="Google Shape;185;p17"/>
                <p:cNvCxnSpPr/>
                <p:nvPr/>
              </p:nvCxnSpPr>
              <p:spPr>
                <a:xfrm>
                  <a:off x="4224" y="2448"/>
                  <a:ext cx="0" cy="864"/>
                </a:xfrm>
                <a:prstGeom prst="straightConnector1">
                  <a:avLst/>
                </a:prstGeom>
                <a:noFill/>
                <a:ln cap="flat" cmpd="sng" w="5715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6" name="Google Shape;186;p17"/>
                <p:cNvCxnSpPr/>
                <p:nvPr/>
              </p:nvCxnSpPr>
              <p:spPr>
                <a:xfrm>
                  <a:off x="3648" y="2880"/>
                  <a:ext cx="576" cy="0"/>
                </a:xfrm>
                <a:prstGeom prst="straightConnector1">
                  <a:avLst/>
                </a:prstGeom>
                <a:noFill/>
                <a:ln cap="flat" cmpd="sng" w="5715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187" name="Google Shape;187;p17"/>
              <p:cNvGrpSpPr/>
              <p:nvPr/>
            </p:nvGrpSpPr>
            <p:grpSpPr>
              <a:xfrm>
                <a:off x="5040" y="1344"/>
                <a:ext cx="576" cy="864"/>
                <a:chOff x="4800" y="2448"/>
                <a:chExt cx="576" cy="864"/>
              </a:xfrm>
            </p:grpSpPr>
            <p:cxnSp>
              <p:nvCxnSpPr>
                <p:cNvPr id="188" name="Google Shape;188;p17"/>
                <p:cNvCxnSpPr/>
                <p:nvPr/>
              </p:nvCxnSpPr>
              <p:spPr>
                <a:xfrm>
                  <a:off x="4800" y="2448"/>
                  <a:ext cx="0" cy="864"/>
                </a:xfrm>
                <a:prstGeom prst="straightConnector1">
                  <a:avLst/>
                </a:prstGeom>
                <a:noFill/>
                <a:ln cap="flat" cmpd="sng" w="5715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9" name="Google Shape;189;p17"/>
                <p:cNvCxnSpPr/>
                <p:nvPr/>
              </p:nvCxnSpPr>
              <p:spPr>
                <a:xfrm>
                  <a:off x="5376" y="2448"/>
                  <a:ext cx="0" cy="864"/>
                </a:xfrm>
                <a:prstGeom prst="straightConnector1">
                  <a:avLst/>
                </a:prstGeom>
                <a:noFill/>
                <a:ln cap="flat" cmpd="sng" w="5715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90" name="Google Shape;190;p17"/>
                <p:cNvCxnSpPr/>
                <p:nvPr/>
              </p:nvCxnSpPr>
              <p:spPr>
                <a:xfrm>
                  <a:off x="4800" y="2880"/>
                  <a:ext cx="576" cy="0"/>
                </a:xfrm>
                <a:prstGeom prst="straightConnector1">
                  <a:avLst/>
                </a:prstGeom>
                <a:noFill/>
                <a:ln cap="flat" cmpd="sng" w="5715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sp>
            <p:nvSpPr>
              <p:cNvPr id="191" name="Google Shape;191;p17"/>
              <p:cNvSpPr txBox="1"/>
              <p:nvPr/>
            </p:nvSpPr>
            <p:spPr>
              <a:xfrm>
                <a:off x="4080" y="1632"/>
                <a:ext cx="528" cy="2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aseline="-25000" sz="2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17"/>
              <p:cNvSpPr txBox="1"/>
              <p:nvPr/>
            </p:nvSpPr>
            <p:spPr>
              <a:xfrm>
                <a:off x="4560" y="1632"/>
                <a:ext cx="528" cy="2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aseline="-25000" sz="2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93" name="Google Shape;193;p17"/>
            <p:cNvSpPr txBox="1"/>
            <p:nvPr/>
          </p:nvSpPr>
          <p:spPr>
            <a:xfrm>
              <a:off x="576" y="3072"/>
              <a:ext cx="240" cy="2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-tr</a:t>
              </a:r>
              <a:endParaRPr/>
            </a:p>
          </p:txBody>
        </p:sp>
        <p:sp>
          <p:nvSpPr>
            <p:cNvPr id="194" name="Google Shape;194;p17"/>
            <p:cNvSpPr/>
            <p:nvPr/>
          </p:nvSpPr>
          <p:spPr>
            <a:xfrm>
              <a:off x="1466" y="3054"/>
              <a:ext cx="238" cy="3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-tr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aseline="-25000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17"/>
            <p:cNvSpPr/>
            <p:nvPr/>
          </p:nvSpPr>
          <p:spPr>
            <a:xfrm>
              <a:off x="2114" y="3070"/>
              <a:ext cx="238" cy="3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-tr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aseline="-25000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17"/>
            <p:cNvSpPr/>
            <p:nvPr/>
          </p:nvSpPr>
          <p:spPr>
            <a:xfrm>
              <a:off x="2977" y="3072"/>
              <a:ext cx="238" cy="3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-tr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aseline="-25000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7" name="Google Shape;197;p17"/>
          <p:cNvSpPr txBox="1"/>
          <p:nvPr>
            <p:ph idx="1" type="body"/>
          </p:nvPr>
        </p:nvSpPr>
        <p:spPr>
          <a:xfrm>
            <a:off x="1219200" y="1752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“a little diplopia for 2 weeks, now gone”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Va: 20/20 OU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6M: 2RH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1/3M: 3L↓T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t/>
            </a:r>
            <a:endParaRPr/>
          </a:p>
        </p:txBody>
      </p:sp>
      <p:graphicFrame>
        <p:nvGraphicFramePr>
          <p:cNvPr id="198" name="Google Shape;198;p17"/>
          <p:cNvGraphicFramePr/>
          <p:nvPr/>
        </p:nvGraphicFramePr>
        <p:xfrm>
          <a:off x="5638800" y="2514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{72BFF677-6473-4F8E-8A67-C10F8AA77DB3}</a:tableStyleId>
              </a:tblPr>
              <a:tblGrid>
                <a:gridCol w="1130300"/>
                <a:gridCol w="1130300"/>
                <a:gridCol w="1092200"/>
              </a:tblGrid>
              <a:tr h="11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2L↓T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4L↓T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2L↓T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b="0" i="0" sz="2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4E(T)</a:t>
                      </a:r>
                      <a:endParaRPr b="0" i="0" sz="2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2L↓T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2L↓T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l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8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Large Comitant ET Pearls</a:t>
            </a:r>
            <a:endParaRPr/>
          </a:p>
        </p:txBody>
      </p:sp>
      <p:sp>
        <p:nvSpPr>
          <p:cNvPr id="204" name="Google Shape;204;p18"/>
          <p:cNvSpPr txBox="1"/>
          <p:nvPr>
            <p:ph idx="1" type="body"/>
          </p:nvPr>
        </p:nvSpPr>
        <p:spPr>
          <a:xfrm>
            <a:off x="704850" y="1752600"/>
            <a:ext cx="88773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ET&lt; 50-55∆: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Recess MR OU +/- adj suture: </a:t>
            </a:r>
            <a:endParaRPr/>
          </a:p>
          <a:p>
            <a:pPr indent="-228600" lvl="2" marL="1143000" rtl="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/>
              <a:t>Accommodative ET or N&gt;D</a:t>
            </a:r>
            <a:endParaRPr/>
          </a:p>
          <a:p>
            <a:pPr indent="-228600" lvl="3" marL="1600200" rtl="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/>
              <a:t>Mean of Near </a:t>
            </a:r>
            <a:r>
              <a:rPr baseline="-25000" lang="en-US"/>
              <a:t>cc </a:t>
            </a:r>
            <a:r>
              <a:rPr lang="en-US"/>
              <a:t>and Distance </a:t>
            </a:r>
            <a:r>
              <a:rPr baseline="-25000" lang="en-US"/>
              <a:t>sc</a:t>
            </a:r>
            <a:endParaRPr baseline="-250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MRc +/- adj + LRs (non dominant eye)</a:t>
            </a:r>
            <a:endParaRPr/>
          </a:p>
          <a:p>
            <a:pPr indent="-107950" lvl="1" marL="742950" rtl="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ET &gt; 55∆: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Recess/resect 3 or 4 muscle using table numbers +/- adjustable sutures as previously described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9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Large Incomitant ET Pearls</a:t>
            </a:r>
            <a:endParaRPr/>
          </a:p>
        </p:txBody>
      </p:sp>
      <p:sp>
        <p:nvSpPr>
          <p:cNvPr id="210" name="Google Shape;210;p19"/>
          <p:cNvSpPr txBox="1"/>
          <p:nvPr>
            <p:ph idx="1" type="body"/>
          </p:nvPr>
        </p:nvSpPr>
        <p:spPr>
          <a:xfrm>
            <a:off x="762000" y="1600200"/>
            <a:ext cx="89916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/>
              <a:t>Incomitant: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Forced Duction and Active Force Generation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Relieve mechanical restriction (muscle, conj or orbit) or address palsy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MRc + LRs in </a:t>
            </a:r>
            <a:r>
              <a:rPr lang="en-US">
                <a:solidFill>
                  <a:schemeClr val="lt2"/>
                </a:solidFill>
              </a:rPr>
              <a:t>restricted or palsied eye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Adjustable suture on recession +/- resection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Incomitance surgery- Recess/Recess yoke muscles or Fadenoperation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Add third or fourth muscle for insurance (rarely)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2400"/>
              <a:buChar char="●"/>
            </a:pPr>
            <a:r>
              <a:rPr lang="en-US"/>
              <a:t>Adjust to: 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"/>
          <p:cNvSpPr txBox="1"/>
          <p:nvPr>
            <p:ph type="ctrTitle"/>
          </p:nvPr>
        </p:nvSpPr>
        <p:spPr>
          <a:xfrm>
            <a:off x="762000" y="2286000"/>
            <a:ext cx="8763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The author has no financial interest it the material presented.</a:t>
            </a:r>
            <a:br>
              <a:rPr lang="en-US" sz="3600"/>
            </a:br>
            <a:br>
              <a:rPr lang="en-US" sz="3600"/>
            </a:br>
            <a:r>
              <a:rPr lang="en-US" sz="3600"/>
              <a:t>No off label use of drugs or instruments will be discussed.</a:t>
            </a:r>
            <a:endParaRPr/>
          </a:p>
        </p:txBody>
      </p:sp>
      <p:sp>
        <p:nvSpPr>
          <p:cNvPr id="69" name="Google Shape;69;p2"/>
          <p:cNvSpPr txBox="1"/>
          <p:nvPr>
            <p:ph idx="1" type="subTitle"/>
          </p:nvPr>
        </p:nvSpPr>
        <p:spPr>
          <a:xfrm>
            <a:off x="1752600" y="4343400"/>
            <a:ext cx="7239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3200"/>
          </a:p>
        </p:txBody>
      </p:sp>
    </p:spTree>
  </p:cSld>
  <p:clrMapOvr>
    <a:masterClrMapping/>
  </p:clrMapOvr>
  <p:transition spd="slow">
    <p:wipe dir="l"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0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Where to leave it?</a:t>
            </a:r>
            <a:endParaRPr/>
          </a:p>
        </p:txBody>
      </p:sp>
      <p:graphicFrame>
        <p:nvGraphicFramePr>
          <p:cNvPr id="216" name="Google Shape;216;p20"/>
          <p:cNvGraphicFramePr/>
          <p:nvPr/>
        </p:nvGraphicFramePr>
        <p:xfrm>
          <a:off x="1676400" y="2057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{72BFF677-6473-4F8E-8A67-C10F8AA77DB3}</a:tableStyleId>
              </a:tblPr>
              <a:tblGrid>
                <a:gridCol w="2184400"/>
                <a:gridCol w="2184400"/>
                <a:gridCol w="2184400"/>
              </a:tblGrid>
              <a:tr h="83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Diagnosis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Fusion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Target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906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Acc ET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0-5 X (T)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Non Acc ET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2-6 X (T)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906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Non Acc ET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2-4 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l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1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Large Commitant XT Pearls</a:t>
            </a:r>
            <a:endParaRPr/>
          </a:p>
        </p:txBody>
      </p:sp>
      <p:sp>
        <p:nvSpPr>
          <p:cNvPr id="222" name="Google Shape;222;p21"/>
          <p:cNvSpPr txBox="1"/>
          <p:nvPr>
            <p:ph idx="1" type="body"/>
          </p:nvPr>
        </p:nvSpPr>
        <p:spPr>
          <a:xfrm>
            <a:off x="857250" y="1752600"/>
            <a:ext cx="85725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1" marL="342900" rtl="0" algn="l"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-US"/>
              <a:t>XT&lt; 50-55∆: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BLRc +/- adj suture (usually not) for Intermittent X(T) or XT with D&gt;N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LRc adj + MRs (non dominant eye</a:t>
            </a:r>
            <a:r>
              <a:rPr lang="en-US"/>
              <a:t>)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XT&gt; 55-60∆: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Recess/resect 3 or 4 muscle using table numbers +/- adjustable sutures as previously described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 sz="2400"/>
              <a:t>			</a:t>
            </a:r>
            <a:r>
              <a:rPr lang="en-US" sz="2400">
                <a:solidFill>
                  <a:schemeClr val="lt2"/>
                </a:solidFill>
              </a:rPr>
              <a:t>I prefer 3 muscles to 4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2"/>
          <p:cNvSpPr txBox="1"/>
          <p:nvPr>
            <p:ph type="title"/>
          </p:nvPr>
        </p:nvSpPr>
        <p:spPr>
          <a:xfrm>
            <a:off x="1257300" y="381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Large Incomitant XT Pearls</a:t>
            </a:r>
            <a:endParaRPr/>
          </a:p>
        </p:txBody>
      </p:sp>
      <p:sp>
        <p:nvSpPr>
          <p:cNvPr id="228" name="Google Shape;228;p22"/>
          <p:cNvSpPr txBox="1"/>
          <p:nvPr>
            <p:ph idx="1" type="body"/>
          </p:nvPr>
        </p:nvSpPr>
        <p:spPr>
          <a:xfrm>
            <a:off x="647700" y="1371600"/>
            <a:ext cx="89916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/>
              <a:t>Incomitant: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Forced Duction and Active Force Generation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Relieve mechanical restriction (muscle, conj or orbit) or address palsy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LRc + MRs in restricted eye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Adjustable suture on recession =/- resection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/>
              <a:t>If useful vision in both eyes for cover testing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Incomitance surgery- Recess/Recess yolk muscles or Fadenoperation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Add third muscle (rarely fourth) for insurance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2400"/>
              <a:buChar char="●"/>
            </a:pPr>
            <a:r>
              <a:rPr lang="en-US"/>
              <a:t>Adjust to: 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3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Where to leave it?</a:t>
            </a:r>
            <a:endParaRPr/>
          </a:p>
        </p:txBody>
      </p:sp>
      <p:graphicFrame>
        <p:nvGraphicFramePr>
          <p:cNvPr id="234" name="Google Shape;234;p23"/>
          <p:cNvGraphicFramePr/>
          <p:nvPr/>
        </p:nvGraphicFramePr>
        <p:xfrm>
          <a:off x="1676400" y="2057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{72BFF677-6473-4F8E-8A67-C10F8AA77DB3}</a:tableStyleId>
              </a:tblPr>
              <a:tblGrid>
                <a:gridCol w="2184400"/>
                <a:gridCol w="2184400"/>
                <a:gridCol w="2184400"/>
              </a:tblGrid>
              <a:tr h="83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Diagnosis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Fusion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Target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906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X(T)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3-10 E(T)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Basic XT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4-6 E(T)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906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Basic XT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2100"/>
                        <a:buFont typeface="Arial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0-4 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l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4"/>
          <p:cNvSpPr txBox="1"/>
          <p:nvPr>
            <p:ph type="title"/>
          </p:nvPr>
        </p:nvSpPr>
        <p:spPr>
          <a:xfrm>
            <a:off x="1257300" y="4191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Summary</a:t>
            </a:r>
            <a:endParaRPr/>
          </a:p>
        </p:txBody>
      </p:sp>
      <p:sp>
        <p:nvSpPr>
          <p:cNvPr id="240" name="Google Shape;240;p24"/>
          <p:cNvSpPr txBox="1"/>
          <p:nvPr>
            <p:ph idx="1" type="body"/>
          </p:nvPr>
        </p:nvSpPr>
        <p:spPr>
          <a:xfrm>
            <a:off x="1257300" y="1447800"/>
            <a:ext cx="7772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400"/>
              <a:t>Rx of large angle ET and XT is challenging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 sz="2000"/>
              <a:t>Esp in: 		</a:t>
            </a:r>
            <a:r>
              <a:rPr lang="en-US" sz="2000">
                <a:solidFill>
                  <a:schemeClr val="lt2"/>
                </a:solidFill>
              </a:rPr>
              <a:t>-adults</a:t>
            </a:r>
            <a:endParaRPr/>
          </a:p>
          <a:p>
            <a:pPr indent="-228600" lvl="4" marL="2057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</a:pPr>
            <a:r>
              <a:rPr lang="en-US">
                <a:solidFill>
                  <a:schemeClr val="lt2"/>
                </a:solidFill>
              </a:rPr>
              <a:t>		-patients with deviation of long duration</a:t>
            </a:r>
            <a:endParaRPr/>
          </a:p>
          <a:p>
            <a:pPr indent="-228600" lvl="4" marL="2057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</a:pPr>
            <a:r>
              <a:rPr lang="en-US">
                <a:solidFill>
                  <a:schemeClr val="lt2"/>
                </a:solidFill>
              </a:rPr>
              <a:t>		-patients with reoperation, restriction, palsy</a:t>
            </a:r>
            <a:endParaRPr/>
          </a:p>
          <a:p>
            <a:pPr indent="-228600" lvl="4" marL="2057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</a:pPr>
            <a:r>
              <a:t/>
            </a:r>
            <a:endParaRPr>
              <a:solidFill>
                <a:schemeClr val="lt2"/>
              </a:solidFill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Char char="●"/>
            </a:pPr>
            <a:r>
              <a:rPr lang="en-US" sz="2400"/>
              <a:t>Adjustable sutures valuable</a:t>
            </a:r>
            <a:endParaRPr/>
          </a:p>
          <a:p>
            <a:pPr indent="-2286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Char char="●"/>
            </a:pPr>
            <a:r>
              <a:rPr lang="en-US" sz="2400"/>
              <a:t>Little risk of long-term diplopia if deviation developed before age of visual maturity</a:t>
            </a:r>
            <a:endParaRPr/>
          </a:p>
          <a:p>
            <a:pPr indent="-2286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rPr lang="en-US" sz="2400"/>
              <a:t>Better understanding of principals of surgical planning and adjustment targets leads to optimal outcomes.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elloggNight.jpg" id="245" name="Google Shape;245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8300" y="914401"/>
            <a:ext cx="7051040" cy="4758755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sp>
        <p:nvSpPr>
          <p:cNvPr id="246" name="Google Shape;246;p25"/>
          <p:cNvSpPr txBox="1"/>
          <p:nvPr/>
        </p:nvSpPr>
        <p:spPr>
          <a:xfrm>
            <a:off x="2857500" y="1295401"/>
            <a:ext cx="4343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9DB53"/>
              </a:buClr>
              <a:buSzPts val="3600"/>
              <a:buFont typeface="Noto Sans Symbols"/>
              <a:buNone/>
            </a:pPr>
            <a:r>
              <a:rPr baseline="-25000" lang="en-US" sz="3600">
                <a:solidFill>
                  <a:srgbClr val="F9DB53"/>
                </a:solidFill>
                <a:latin typeface="Arial"/>
                <a:ea typeface="Arial"/>
                <a:cs typeface="Arial"/>
                <a:sym typeface="Arial"/>
              </a:rPr>
              <a:t>Thank you!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800">
        <p14:flythrough dir="out"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"/>
          <p:cNvSpPr txBox="1"/>
          <p:nvPr>
            <p:ph type="title"/>
          </p:nvPr>
        </p:nvSpPr>
        <p:spPr>
          <a:xfrm>
            <a:off x="12573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Surgical Planning in Small/Moderate ET or XT</a:t>
            </a:r>
            <a:endParaRPr/>
          </a:p>
        </p:txBody>
      </p:sp>
      <p:sp>
        <p:nvSpPr>
          <p:cNvPr id="75" name="Google Shape;75;p3"/>
          <p:cNvSpPr txBox="1"/>
          <p:nvPr>
            <p:ph idx="1" type="body"/>
          </p:nvPr>
        </p:nvSpPr>
        <p:spPr>
          <a:xfrm>
            <a:off x="1257300" y="1600200"/>
            <a:ext cx="83058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400"/>
              <a:t>For comitant deviations of: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 sz="2000"/>
              <a:t>ET :</a:t>
            </a:r>
            <a:endParaRPr/>
          </a:p>
          <a:p>
            <a:pPr indent="-228600" lvl="2" marL="1143000" rtl="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/>
              <a:t>&lt; 50 - 55 PD in adults over 10 YO</a:t>
            </a:r>
            <a:endParaRPr/>
          </a:p>
          <a:p>
            <a:pPr indent="-228600" lvl="2" marL="1143000" rtl="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/>
              <a:t>&lt; 60-65 PD in infants and children under 10 YO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 sz="2000"/>
              <a:t>XT: </a:t>
            </a:r>
            <a:endParaRPr/>
          </a:p>
          <a:p>
            <a:pPr indent="-228600" lvl="2" marL="1143000" rtl="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/>
              <a:t>&lt; 50 PD in adults over 18 YO</a:t>
            </a:r>
            <a:endParaRPr/>
          </a:p>
          <a:p>
            <a:pPr indent="-228600" lvl="2" marL="1143000" rtl="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/>
              <a:t>&lt; 40-45 PD in infants and children</a:t>
            </a:r>
            <a:endParaRPr/>
          </a:p>
          <a:p>
            <a:pPr indent="-127000" lvl="2" marL="1143000" rtl="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rPr lang="en-US" sz="2400"/>
              <a:t>	Surgical tables/ symmetrical surgery 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rPr lang="en-US" sz="2400"/>
              <a:t>		+/- adjustable sutures work well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1800"/>
              <a:buChar char="●"/>
            </a:pPr>
            <a:r>
              <a:rPr lang="en-US" sz="2400"/>
              <a:t>For ET or XT less than 15-20 PD a single muscle can be recessed </a:t>
            </a:r>
            <a:endParaRPr/>
          </a:p>
          <a:p>
            <a:pPr indent="-127000" lvl="2" marL="1143000" rtl="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  <p:transition spd="slow">
    <p:wipe dir="l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"/>
          <p:cNvSpPr txBox="1"/>
          <p:nvPr>
            <p:ph type="title"/>
          </p:nvPr>
        </p:nvSpPr>
        <p:spPr>
          <a:xfrm>
            <a:off x="1219200" y="228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Surgical Dose</a:t>
            </a:r>
            <a:endParaRPr/>
          </a:p>
        </p:txBody>
      </p:sp>
      <p:pic>
        <p:nvPicPr>
          <p:cNvPr descr="P1030458.jpg                                                   00000043TRAVEL                         00000000:" id="81" name="Google Shape;8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6800" y="1143000"/>
            <a:ext cx="8077200" cy="514032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4"/>
          <p:cNvSpPr txBox="1"/>
          <p:nvPr/>
        </p:nvSpPr>
        <p:spPr>
          <a:xfrm>
            <a:off x="6934200" y="6400800"/>
            <a:ext cx="2127250" cy="274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-25000" lang="en-US" sz="1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Del Monte and Archer., 1993</a:t>
            </a:r>
            <a:endParaRPr baseline="-25000" sz="2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wipe dir="l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Surgical Planning in Large ET or XT</a:t>
            </a:r>
            <a:endParaRPr/>
          </a:p>
        </p:txBody>
      </p:sp>
      <p:sp>
        <p:nvSpPr>
          <p:cNvPr id="88" name="Google Shape;88;p5"/>
          <p:cNvSpPr txBox="1"/>
          <p:nvPr>
            <p:ph idx="1" type="body"/>
          </p:nvPr>
        </p:nvSpPr>
        <p:spPr>
          <a:xfrm>
            <a:off x="1257300" y="1759226"/>
            <a:ext cx="81534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4 muscles/ both eyes: </a:t>
            </a:r>
            <a:r>
              <a:rPr lang="en-US" sz="2400"/>
              <a:t>if no previous surgery/ mechanical restriction or palsy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 sz="2000"/>
              <a:t>Surgical table</a:t>
            </a:r>
            <a:endParaRPr/>
          </a:p>
          <a:p>
            <a:pPr indent="-158750" lvl="1" marL="742950" rtl="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</a:pPr>
            <a:r>
              <a:t/>
            </a:r>
            <a:endParaRPr sz="2000"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3 muscles/ both eyes: </a:t>
            </a:r>
            <a:r>
              <a:rPr lang="en-US" sz="2400"/>
              <a:t>if no previous surgery/ mechanical restriction or palsy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Surgical table:</a:t>
            </a:r>
            <a:endParaRPr/>
          </a:p>
          <a:p>
            <a:pPr indent="-228600" lvl="2" marL="1143000" rtl="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/>
              <a:t>Bilateral rectus recession - maximal</a:t>
            </a:r>
            <a:endParaRPr/>
          </a:p>
          <a:p>
            <a:pPr indent="-228600" lvl="2" marL="1143000" rtl="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/>
              <a:t>Unilateral rectus resection on non dominant eye:</a:t>
            </a:r>
            <a:endParaRPr/>
          </a:p>
          <a:p>
            <a:pPr indent="-228600" lvl="3" marL="1600200" rtl="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–"/>
            </a:pPr>
            <a:r>
              <a:rPr lang="en-US" sz="1600"/>
              <a:t> subtract deviation for 2 muscle recession, </a:t>
            </a:r>
            <a:endParaRPr/>
          </a:p>
          <a:p>
            <a:pPr indent="-228600" lvl="3" marL="1600200" rtl="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–"/>
            </a:pPr>
            <a:r>
              <a:rPr lang="en-US" sz="1600"/>
              <a:t>Double residual deviation and resection from table for that deviation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 Muscle Surgical Dose</a:t>
            </a:r>
            <a:endParaRPr/>
          </a:p>
        </p:txBody>
      </p:sp>
      <p:sp>
        <p:nvSpPr>
          <p:cNvPr id="94" name="Google Shape;94;p6"/>
          <p:cNvSpPr txBox="1"/>
          <p:nvPr>
            <p:ph idx="1" type="body"/>
          </p:nvPr>
        </p:nvSpPr>
        <p:spPr>
          <a:xfrm>
            <a:off x="12573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/>
              <a:t>For 65 PD XT, OD dominant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BLRc 9mm= 50PD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65PD – 50PD = 15PD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15PD x 2 = 30PD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</a:pPr>
            <a:r>
              <a:rPr lang="en-US"/>
              <a:t>RMRs 6mm = 6mm</a:t>
            </a:r>
            <a:endParaRPr/>
          </a:p>
          <a:p>
            <a:pPr indent="0" lvl="1" marL="457200" rtl="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r>
              <a:t/>
            </a:r>
            <a:endParaRPr/>
          </a:p>
          <a:p>
            <a:pPr indent="0" lvl="1" marL="457200" rtl="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r>
              <a:rPr lang="en-US">
                <a:solidFill>
                  <a:schemeClr val="lt2"/>
                </a:solidFill>
              </a:rPr>
              <a:t>Surgical dose = BLRc 9mm and RMRs </a:t>
            </a:r>
            <a:r>
              <a:rPr lang="en-US"/>
              <a:t>6 mm</a:t>
            </a:r>
            <a:endParaRPr/>
          </a:p>
          <a:p>
            <a:pPr indent="0" lvl="1" marL="457200" rtl="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r>
              <a:t/>
            </a:r>
            <a:endParaRPr>
              <a:solidFill>
                <a:schemeClr val="lt2"/>
              </a:solidFill>
            </a:endParaRPr>
          </a:p>
        </p:txBody>
      </p:sp>
      <p:pic>
        <p:nvPicPr>
          <p:cNvPr descr="P1030458.jpg                                                   00000043TRAVEL                         00000000:" id="95" name="Google Shape;9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34100" y="2819400"/>
            <a:ext cx="3162300" cy="2012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l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Surgical Planning in Large ET or XT</a:t>
            </a:r>
            <a:endParaRPr/>
          </a:p>
        </p:txBody>
      </p:sp>
      <p:sp>
        <p:nvSpPr>
          <p:cNvPr id="101" name="Google Shape;101;p7"/>
          <p:cNvSpPr txBox="1"/>
          <p:nvPr>
            <p:ph idx="1" type="body"/>
          </p:nvPr>
        </p:nvSpPr>
        <p:spPr>
          <a:xfrm>
            <a:off x="1257300" y="1759226"/>
            <a:ext cx="77724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800"/>
              <a:t>Questions?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How many muscles?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One or both eyes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Which eye?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Deviating, non-dominant, restricted, palsied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Size of surgery on each muscle?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Table or adjusted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Surgical technique?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>
                <a:solidFill>
                  <a:schemeClr val="lt2"/>
                </a:solidFill>
              </a:rPr>
              <a:t>Adjustable</a:t>
            </a:r>
            <a:r>
              <a:rPr lang="en-US" sz="2400"/>
              <a:t> or not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"/>
          <p:cNvSpPr txBox="1"/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Other Factors to Consider</a:t>
            </a:r>
            <a:endParaRPr/>
          </a:p>
        </p:txBody>
      </p:sp>
      <p:sp>
        <p:nvSpPr>
          <p:cNvPr id="107" name="Google Shape;107;p8"/>
          <p:cNvSpPr txBox="1"/>
          <p:nvPr>
            <p:ph idx="1" type="body"/>
          </p:nvPr>
        </p:nvSpPr>
        <p:spPr>
          <a:xfrm>
            <a:off x="1447800" y="1905000"/>
            <a:ext cx="77724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Child or Adult?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More “bang for the buck” in adults with XT, less with ET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Duration of deviation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Mechanical and fusional factors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100"/>
              <a:buChar char="●"/>
            </a:pPr>
            <a:r>
              <a:rPr lang="en-US" sz="2800"/>
              <a:t>Previous surgery? Which eye(s) &amp; muscles?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History- patient or parents (often incorrect)?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/>
              <a:t>Old records and OP notes?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</a:pPr>
            <a:r>
              <a:rPr lang="en-US" sz="2400">
                <a:solidFill>
                  <a:schemeClr val="lt2"/>
                </a:solidFill>
              </a:rPr>
              <a:t>“The muscle is where you find it”:</a:t>
            </a:r>
            <a:r>
              <a:rPr lang="en-US" sz="2400"/>
              <a:t> E. Raab</a:t>
            </a:r>
            <a:endParaRPr sz="2400"/>
          </a:p>
          <a:p>
            <a:pPr indent="-228600" lvl="2" marL="1143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/>
              <a:t>Examine externally and explore</a:t>
            </a:r>
            <a:endParaRPr/>
          </a:p>
          <a:p>
            <a:pPr indent="-20955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2800"/>
          </a:p>
          <a:p>
            <a:pPr indent="-20955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2800"/>
          </a:p>
          <a:p>
            <a:pPr indent="-20955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  <p:transition spd="slow">
    <p:wipe dir="l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"/>
          <p:cNvSpPr txBox="1"/>
          <p:nvPr>
            <p:ph type="title"/>
          </p:nvPr>
        </p:nvSpPr>
        <p:spPr>
          <a:xfrm>
            <a:off x="1249017" y="31805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Other Factors to Consider</a:t>
            </a:r>
            <a:endParaRPr/>
          </a:p>
        </p:txBody>
      </p:sp>
      <p:sp>
        <p:nvSpPr>
          <p:cNvPr id="113" name="Google Shape;113;p9"/>
          <p:cNvSpPr txBox="1"/>
          <p:nvPr>
            <p:ph idx="1" type="body"/>
          </p:nvPr>
        </p:nvSpPr>
        <p:spPr>
          <a:xfrm>
            <a:off x="1257300" y="1295400"/>
            <a:ext cx="77724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400"/>
              <a:t>Incomitance?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 sz="2000"/>
              <a:t>Mechanical restriction, contracture or palsy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/>
              <a:t>Mechanical restriction- larger deviations correctable with smaller surgery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/>
              <a:t>Palsy-  Smaller deviations require larger surgery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 sz="2000"/>
              <a:t>Forced Ductions and Active Force Generation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Char char="●"/>
            </a:pPr>
            <a:r>
              <a:rPr lang="en-US" sz="2400"/>
              <a:t>Binocularity,  fusion capability?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 sz="2000"/>
              <a:t>Prism Adaptation in office or home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/>
              <a:t>NRC, ARC, suppression, stereo?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Char char="●"/>
            </a:pPr>
            <a:r>
              <a:rPr lang="en-US" sz="2400"/>
              <a:t>Vision reduction or amblyopia?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Char char="●"/>
            </a:pPr>
            <a:r>
              <a:rPr lang="en-US" sz="2400"/>
              <a:t>Expected post-op drift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 sz="2000"/>
              <a:t>Literature (X(T) (drifts back) or HypoT in TED drifts away)↑ or personal experience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Char char="●"/>
            </a:pPr>
            <a:r>
              <a:rPr lang="en-US" sz="2400"/>
              <a:t>Patient expectations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 sz="2000"/>
              <a:t>Diplopia, cosmesis, pain, eye strain, difficulty reading, etc</a:t>
            </a:r>
            <a:endParaRPr sz="2000"/>
          </a:p>
        </p:txBody>
      </p:sp>
    </p:spTree>
  </p:cSld>
  <p:clrMapOvr>
    <a:masterClrMapping/>
  </p:clrMapOvr>
  <p:transition spd="slow">
    <p:wipe dir="l"/>
  </p:transition>
</p:sld>
</file>

<file path=ppt/theme/theme1.xml><?xml version="1.0" encoding="utf-8"?>
<a:theme xmlns:a="http://schemas.openxmlformats.org/drawingml/2006/main" xmlns:r="http://schemas.openxmlformats.org/officeDocument/2006/relationships" name="blueboxs">
  <a:themeElements>
    <a:clrScheme name="">
      <a:dk1>
        <a:srgbClr val="000000"/>
      </a:dk1>
      <a:lt1>
        <a:srgbClr val="FFFFFF"/>
      </a:lt1>
      <a:dk2>
        <a:srgbClr val="081D58"/>
      </a:dk2>
      <a:lt2>
        <a:srgbClr val="FAFD00"/>
      </a:lt2>
      <a:accent1>
        <a:srgbClr val="FF8203"/>
      </a:accent1>
      <a:accent2>
        <a:srgbClr val="E84400"/>
      </a:accent2>
      <a:accent3>
        <a:srgbClr val="AAABB4"/>
      </a:accent3>
      <a:accent4>
        <a:srgbClr val="DADADA"/>
      </a:accent4>
      <a:accent5>
        <a:srgbClr val="FFC1AA"/>
      </a:accent5>
      <a:accent6>
        <a:srgbClr val="D23D00"/>
      </a:accent6>
      <a:hlink>
        <a:srgbClr val="00DFCA"/>
      </a:hlink>
      <a:folHlink>
        <a:srgbClr val="618FF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1994-09-30T14:30:32Z</dcterms:created>
  <dc:creator>KWW</dc:creator>
</cp:coreProperties>
</file>